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68"/>
  </p:notesMasterIdLst>
  <p:handoutMasterIdLst>
    <p:handoutMasterId r:id="rId69"/>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77" r:id="rId15"/>
    <p:sldId id="381"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367" r:id="rId34"/>
    <p:sldId id="339" r:id="rId35"/>
    <p:sldId id="354" r:id="rId36"/>
    <p:sldId id="352" r:id="rId37"/>
    <p:sldId id="353" r:id="rId38"/>
    <p:sldId id="368" r:id="rId39"/>
    <p:sldId id="369" r:id="rId40"/>
    <p:sldId id="340" r:id="rId41"/>
    <p:sldId id="395" r:id="rId42"/>
    <p:sldId id="396" r:id="rId43"/>
    <p:sldId id="397" r:id="rId44"/>
    <p:sldId id="398" r:id="rId45"/>
    <p:sldId id="399" r:id="rId46"/>
    <p:sldId id="400" r:id="rId47"/>
    <p:sldId id="401" r:id="rId48"/>
    <p:sldId id="402" r:id="rId49"/>
    <p:sldId id="405" r:id="rId50"/>
    <p:sldId id="406" r:id="rId51"/>
    <p:sldId id="407" r:id="rId52"/>
    <p:sldId id="341" r:id="rId53"/>
    <p:sldId id="408" r:id="rId54"/>
    <p:sldId id="409" r:id="rId55"/>
    <p:sldId id="410" r:id="rId56"/>
    <p:sldId id="411" r:id="rId57"/>
    <p:sldId id="412" r:id="rId58"/>
    <p:sldId id="413" r:id="rId59"/>
    <p:sldId id="342" r:id="rId60"/>
    <p:sldId id="343" r:id="rId61"/>
    <p:sldId id="344" r:id="rId62"/>
    <p:sldId id="414" r:id="rId63"/>
    <p:sldId id="415" r:id="rId64"/>
    <p:sldId id="416" r:id="rId65"/>
    <p:sldId id="345" r:id="rId66"/>
    <p:sldId id="297" r:id="rId67"/>
  </p:sldIdLst>
  <p:sldSz cx="9144000" cy="5143500" type="screen16x9"/>
  <p:notesSz cx="6858000" cy="9144000"/>
  <p:embeddedFontLst>
    <p:embeddedFont>
      <p:font typeface="Poor Richard" panose="02080502050505020702" pitchFamily="18" charset="0"/>
      <p:regular r:id="rId70"/>
    </p:embeddedFont>
    <p:embeddedFont>
      <p:font typeface="Sniglet" panose="020B0604020202020204" charset="0"/>
      <p:regular r:id="rId71"/>
    </p:embeddedFont>
    <p:embeddedFont>
      <p:font typeface="Calibri" panose="020F0502020204030204" pitchFamily="34" charset="0"/>
      <p:regular r:id="rId72"/>
      <p:bold r:id="rId73"/>
      <p:italic r:id="rId74"/>
      <p:boldItalic r:id="rId75"/>
    </p:embeddedFont>
    <p:embeddedFont>
      <p:font typeface="Adobe Devanagari" panose="02040503050201020203" pitchFamily="18" charset="0"/>
      <p:regular r:id="rId76"/>
      <p:bold r:id="rId77"/>
      <p:italic r:id="rId78"/>
      <p:boldItalic r:id="rId79"/>
    </p:embeddedFont>
    <p:embeddedFont>
      <p:font typeface="Bahnschrift Light Condensed" panose="020B0502040204020203" pitchFamily="34" charset="0"/>
      <p:regular r:id="rId80"/>
    </p:embeddedFont>
    <p:embeddedFont>
      <p:font typeface="Dosis" panose="020B0604020202020204" charset="0"/>
      <p:regular r:id="rId81"/>
      <p:bold r:id="rId82"/>
    </p:embeddedFont>
    <p:embeddedFont>
      <p:font typeface="Brush Script MT" panose="03060802040406070304" pitchFamily="66" charset="0"/>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38" y="996"/>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7.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10/10/2018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INI_file"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1390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43" y="5954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648403"/>
            <a:ext cx="4572000" cy="646331"/>
          </a:xfrm>
          <a:prstGeom prst="rect">
            <a:avLst/>
          </a:prstGeom>
        </p:spPr>
        <p:txBody>
          <a:bodyPr>
            <a:spAutoFit/>
          </a:bodyPr>
          <a:lstStyle/>
          <a:p>
            <a:r>
              <a:rPr lang="en-US" sz="1800" dirty="0">
                <a:latin typeface="+mn-lt"/>
              </a:rPr>
              <a:t>contains information about all the users who log on to the computer</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err="1"/>
              <a:t>Getway</a:t>
            </a:r>
            <a:r>
              <a:rPr lang="en-US" dirty="0"/>
              <a:t> 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747925" y="1302837"/>
            <a:ext cx="7517770"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2"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3"/>
          <a:stretch>
            <a:fillRect/>
          </a:stretch>
        </p:blipFill>
        <p:spPr>
          <a:xfrm>
            <a:off x="967079" y="2561666"/>
            <a:ext cx="5327923" cy="2481310"/>
          </a:xfrm>
          <a:prstGeom prst="rect">
            <a:avLst/>
          </a:prstGeom>
        </p:spPr>
      </p:pic>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3878490653"/>
              </p:ext>
            </p:extLst>
          </p:nvPr>
        </p:nvGraphicFramePr>
        <p:xfrm>
          <a:off x="681990" y="985679"/>
          <a:ext cx="7886700" cy="3291840"/>
        </p:xfrm>
        <a:graphic>
          <a:graphicData uri="http://schemas.openxmlformats.org/drawingml/2006/table">
            <a:tbl>
              <a:tblPr/>
              <a:tblGrid>
                <a:gridCol w="4166736">
                  <a:extLst>
                    <a:ext uri="{9D8B030D-6E8A-4147-A177-3AD203B41FA5}">
                      <a16:colId xmlns:a16="http://schemas.microsoft.com/office/drawing/2014/main" xmlns="" val="20000"/>
                    </a:ext>
                  </a:extLst>
                </a:gridCol>
                <a:gridCol w="3719964">
                  <a:extLst>
                    <a:ext uri="{9D8B030D-6E8A-4147-A177-3AD203B41FA5}">
                      <a16:colId xmlns:a16="http://schemas.microsoft.com/office/drawing/2014/main" xmlns="" val="2000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File Path</a:t>
            </a:r>
          </a:p>
        </p:txBody>
      </p:sp>
      <p:sp>
        <p:nvSpPr>
          <p:cNvPr id="3" name="Text Placeholder 2"/>
          <p:cNvSpPr>
            <a:spLocks noGrp="1"/>
          </p:cNvSpPr>
          <p:nvPr>
            <p:ph type="body" idx="1"/>
          </p:nvPr>
        </p:nvSpPr>
        <p:spPr/>
        <p:txBody>
          <a:bodyPr/>
          <a:lstStyle/>
          <a:p>
            <a:pPr marL="0" fontAlgn="ctr">
              <a:spcBef>
                <a:spcPts val="0"/>
              </a:spcBef>
            </a:pPr>
            <a:r>
              <a:rPr lang="en-US" sz="2000" kern="1200" dirty="0" smtClean="0">
                <a:solidFill>
                  <a:srgbClr val="000000"/>
                </a:solidFill>
                <a:latin typeface="+mn-lt"/>
              </a:rPr>
              <a:t>%WINDIR</a:t>
            </a:r>
            <a:r>
              <a:rPr lang="en-US" sz="2000" kern="1200" dirty="0">
                <a:solidFill>
                  <a:srgbClr val="000000"/>
                </a:solidFill>
                <a:latin typeface="+mn-lt"/>
              </a:rPr>
              <a:t>%\</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smtClean="0">
                <a:solidFill>
                  <a:srgbClr val="000000"/>
                </a:solidFill>
                <a:latin typeface="+mn-lt"/>
              </a:rPr>
              <a:t>\System</a:t>
            </a:r>
            <a:endParaRPr lang="en-US" sz="2000" dirty="0">
              <a:latin typeface="+mn-lt"/>
            </a:endParaRPr>
          </a:p>
          <a:p>
            <a:pPr marL="0" fontAlgn="ctr">
              <a:spcBef>
                <a:spcPts val="0"/>
              </a:spcBef>
            </a:pPr>
            <a:r>
              <a:rPr lang="en-US" sz="2000" kern="1200" dirty="0">
                <a:solidFill>
                  <a:srgbClr val="000000"/>
                </a:solidFill>
                <a:latin typeface="+mn-lt"/>
              </a:rPr>
              <a:t>%WINDIR%\</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a:solidFill>
                  <a:srgbClr val="000000"/>
                </a:solidFill>
                <a:latin typeface="+mn-lt"/>
              </a:rPr>
              <a:t>\Sam  </a:t>
            </a:r>
            <a:endParaRPr lang="en-US" sz="2000" kern="1200" dirty="0" smtClean="0">
              <a:solidFill>
                <a:srgbClr val="000000"/>
              </a:solidFill>
              <a:latin typeface="+mn-lt"/>
            </a:endParaRPr>
          </a:p>
          <a:p>
            <a:pPr marL="457200" lvl="1" fontAlgn="ctr"/>
            <a:r>
              <a:rPr lang="en-US" sz="1500" kern="1200" dirty="0" smtClean="0">
                <a:solidFill>
                  <a:srgbClr val="000000"/>
                </a:solidFill>
                <a:latin typeface="+mn-lt"/>
              </a:rPr>
              <a:t>"</a:t>
            </a:r>
            <a:r>
              <a:rPr lang="en-US" sz="1500" kern="1200" dirty="0">
                <a:solidFill>
                  <a:srgbClr val="000000"/>
                </a:solidFill>
                <a:latin typeface="+mn-lt"/>
              </a:rPr>
              <a:t>Security Accounts Manager</a:t>
            </a:r>
            <a:endParaRPr lang="en-US" sz="1500" dirty="0">
              <a:latin typeface="+mn-lt"/>
            </a:endParaRPr>
          </a:p>
          <a:p>
            <a:pPr marL="0" fontAlgn="ctr">
              <a:spcBef>
                <a:spcPts val="0"/>
              </a:spcBef>
            </a:pPr>
            <a:r>
              <a:rPr lang="en-US" sz="2000" kern="1200" dirty="0">
                <a:solidFill>
                  <a:srgbClr val="000000"/>
                </a:solidFill>
                <a:latin typeface="+mn-lt"/>
              </a:rPr>
              <a:t>%WINDIR%\system32\</a:t>
            </a:r>
            <a:r>
              <a:rPr lang="en-US" sz="2000" kern="1200" dirty="0" err="1">
                <a:solidFill>
                  <a:srgbClr val="000000"/>
                </a:solidFill>
                <a:latin typeface="+mn-lt"/>
              </a:rPr>
              <a:t>config</a:t>
            </a:r>
            <a:r>
              <a:rPr lang="en-US" sz="2000" kern="1200" dirty="0">
                <a:solidFill>
                  <a:srgbClr val="000000"/>
                </a:solidFill>
                <a:latin typeface="+mn-lt"/>
              </a:rPr>
              <a:t>\Security</a:t>
            </a:r>
            <a:endParaRPr lang="en-US" sz="2000" dirty="0">
              <a:latin typeface="+mn-lt"/>
            </a:endParaRPr>
          </a:p>
          <a:p>
            <a:pPr marL="0" fontAlgn="ctr">
              <a:spcBef>
                <a:spcPts val="0"/>
              </a:spcBef>
            </a:pPr>
            <a:r>
              <a:rPr lang="en-US" sz="2000" kern="1200" dirty="0">
                <a:solidFill>
                  <a:srgbClr val="000000"/>
                </a:solidFill>
                <a:latin typeface="+mn-lt"/>
              </a:rPr>
              <a:t>%WINDIR%\</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smtClean="0">
                <a:solidFill>
                  <a:srgbClr val="000000"/>
                </a:solidFill>
                <a:latin typeface="+mn-lt"/>
              </a:rPr>
              <a:t>\Software</a:t>
            </a:r>
            <a:endParaRPr lang="en-US" sz="2000" dirty="0">
              <a:latin typeface="+mn-lt"/>
            </a:endParaRPr>
          </a:p>
          <a:p>
            <a:pPr marL="0" fontAlgn="ctr">
              <a:spcBef>
                <a:spcPts val="0"/>
              </a:spcBef>
            </a:pPr>
            <a:r>
              <a:rPr lang="en-US" sz="2000" kern="1200" dirty="0" smtClean="0">
                <a:solidFill>
                  <a:srgbClr val="000000"/>
                </a:solidFill>
                <a:latin typeface="+mn-lt"/>
              </a:rPr>
              <a:t>User </a:t>
            </a:r>
            <a:r>
              <a:rPr lang="en-US" sz="2000" kern="1200" dirty="0">
                <a:solidFill>
                  <a:srgbClr val="000000"/>
                </a:solidFill>
                <a:latin typeface="+mn-lt"/>
              </a:rPr>
              <a:t>profile (NTUSER.DAT</a:t>
            </a:r>
            <a:r>
              <a:rPr lang="en-US" sz="2000" kern="1200" dirty="0" smtClean="0">
                <a:solidFill>
                  <a:srgbClr val="000000"/>
                </a:solidFill>
                <a:latin typeface="+mn-lt"/>
              </a:rPr>
              <a:t>)</a:t>
            </a:r>
          </a:p>
          <a:p>
            <a:pPr marL="457200" lvl="1" fontAlgn="ctr"/>
            <a:r>
              <a:rPr lang="en-US" sz="1500" kern="1200" dirty="0" smtClean="0">
                <a:solidFill>
                  <a:srgbClr val="000000"/>
                </a:solidFill>
                <a:latin typeface="+mn-lt"/>
              </a:rPr>
              <a:t>"</a:t>
            </a:r>
            <a:r>
              <a:rPr lang="en-US" sz="1500" kern="1200" dirty="0">
                <a:solidFill>
                  <a:srgbClr val="000000"/>
                </a:solidFill>
                <a:latin typeface="+mn-lt"/>
              </a:rPr>
              <a:t>Documents and </a:t>
            </a:r>
            <a:r>
              <a:rPr lang="en-US" sz="1500" kern="1200" dirty="0" smtClean="0">
                <a:solidFill>
                  <a:srgbClr val="000000"/>
                </a:solidFill>
                <a:latin typeface="+mn-lt"/>
              </a:rPr>
              <a:t>Settings\User”</a:t>
            </a:r>
            <a:endParaRPr lang="en-US" sz="1500" dirty="0">
              <a:latin typeface="+mn-lt"/>
            </a:endParaRPr>
          </a:p>
          <a:p>
            <a:pPr marL="0" fontAlgn="ctr">
              <a:spcBef>
                <a:spcPts val="0"/>
              </a:spcBef>
            </a:pPr>
            <a:r>
              <a:rPr lang="en-US" sz="2000" kern="1200" dirty="0">
                <a:solidFill>
                  <a:srgbClr val="000000"/>
                </a:solidFill>
                <a:latin typeface="+mn-lt"/>
              </a:rPr>
              <a:t>%WINDIR%\system32\</a:t>
            </a:r>
            <a:r>
              <a:rPr lang="en-US" sz="2000" kern="1200" dirty="0" err="1">
                <a:solidFill>
                  <a:srgbClr val="000000"/>
                </a:solidFill>
                <a:latin typeface="+mn-lt"/>
              </a:rPr>
              <a:t>config</a:t>
            </a:r>
            <a:r>
              <a:rPr lang="en-US" sz="2000" kern="1200" dirty="0">
                <a:solidFill>
                  <a:srgbClr val="000000"/>
                </a:solidFill>
                <a:latin typeface="+mn-lt"/>
              </a:rPr>
              <a:t>\default</a:t>
            </a:r>
            <a:endParaRPr lang="en-US" sz="2000" dirty="0">
              <a:latin typeface="+mn-lt"/>
            </a:endParaRP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6645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a:t>
            </a:r>
            <a:r>
              <a:rPr lang="en-US" dirty="0" smtClean="0"/>
              <a:t>INI</a:t>
            </a:r>
            <a:endParaRPr lang="en-US" dirty="0"/>
          </a:p>
        </p:txBody>
      </p:sp>
      <p:sp>
        <p:nvSpPr>
          <p:cNvPr id="3" name="Text Placeholder 2"/>
          <p:cNvSpPr>
            <a:spLocks noGrp="1"/>
          </p:cNvSpPr>
          <p:nvPr>
            <p:ph type="body" idx="1"/>
          </p:nvPr>
        </p:nvSpPr>
        <p:spPr/>
        <p:txBody>
          <a:bodyPr/>
          <a:lstStyle/>
          <a:p>
            <a:r>
              <a:rPr lang="en-US" dirty="0"/>
              <a:t>did 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err="1"/>
              <a:t>InstallDate</a:t>
            </a:r>
            <a:r>
              <a:rPr lang="en-US" dirty="0"/>
              <a:t> </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9061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a:t>binary file</a:t>
            </a:r>
          </a:p>
          <a:p>
            <a:pPr lvl="1"/>
            <a:r>
              <a:rPr lang="en-US" dirty="0"/>
              <a:t>in one logical repository (but a number of discrete files)</a:t>
            </a:r>
          </a:p>
          <a:p>
            <a:pPr lvl="1"/>
            <a:r>
              <a:rPr lang="en-US" dirty="0"/>
              <a:t>in a standardized form</a:t>
            </a:r>
          </a:p>
          <a:p>
            <a:r>
              <a:rPr lang="en-US" dirty="0"/>
              <a:t>Additional 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1284475" y="1912937"/>
            <a:ext cx="5067300" cy="1800225"/>
          </a:xfrm>
          <a:prstGeom prst="rect">
            <a:avLst/>
          </a:prstGeom>
        </p:spPr>
      </p:pic>
    </p:spTree>
    <p:extLst>
      <p:ext uri="{BB962C8B-B14F-4D97-AF65-F5344CB8AC3E}">
        <p14:creationId xmlns:p14="http://schemas.microsoft.com/office/powerpoint/2010/main" val="380357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82650" y="1576387"/>
            <a:ext cx="5562600" cy="2333625"/>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OS and for App</a:t>
            </a:r>
          </a:p>
          <a:p>
            <a:pPr lvl="1"/>
            <a:r>
              <a:rPr lang="en-US" dirty="0"/>
              <a:t>Software and hardware info</a:t>
            </a:r>
          </a:p>
          <a:p>
            <a:pPr lvl="2"/>
            <a:r>
              <a:rPr lang="en-US" dirty="0"/>
              <a:t>settings, options, and other values </a:t>
            </a:r>
          </a:p>
          <a:p>
            <a:r>
              <a:rPr lang="en-US" dirty="0"/>
              <a:t>Which 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TotalTime>
  <Words>1031</Words>
  <Application>Microsoft Office PowerPoint</Application>
  <PresentationFormat>On-screen Show (16:9)</PresentationFormat>
  <Paragraphs>192</Paragraphs>
  <Slides>66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Poor Richard</vt:lpstr>
      <vt:lpstr>Open Sans</vt:lpstr>
      <vt:lpstr>Sniglet</vt:lpstr>
      <vt:lpstr>Calibri</vt:lpstr>
      <vt:lpstr>Adobe Devanagari</vt:lpstr>
      <vt:lpstr>Bahnschrift Light Condensed</vt:lpstr>
      <vt:lpstr>Dosis</vt:lpstr>
      <vt:lpstr>Brush Script MT</vt:lpstr>
      <vt:lpstr>Friar template</vt:lpstr>
      <vt:lpstr>Windows Registry</vt:lpstr>
      <vt:lpstr>Introduction</vt:lpstr>
      <vt:lpstr>Why need it?</vt:lpstr>
      <vt:lpstr>Problem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PowerPoint Presentation</vt:lpstr>
      <vt:lpstr>HKEY_LOCAL_MACHINE</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Getway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Registry File Path</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Weifeng Xu</cp:lastModifiedBy>
  <cp:revision>184</cp:revision>
  <dcterms:modified xsi:type="dcterms:W3CDTF">2018-10-10T16:47:02Z</dcterms:modified>
</cp:coreProperties>
</file>